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1" r:id="rId2"/>
    <p:sldId id="324" r:id="rId3"/>
    <p:sldId id="325" r:id="rId4"/>
    <p:sldId id="305" r:id="rId5"/>
    <p:sldId id="322" r:id="rId6"/>
    <p:sldId id="306" r:id="rId7"/>
    <p:sldId id="323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33" r:id="rId22"/>
    <p:sldId id="334" r:id="rId23"/>
    <p:sldId id="256" r:id="rId24"/>
    <p:sldId id="257" r:id="rId25"/>
    <p:sldId id="283" r:id="rId26"/>
    <p:sldId id="284" r:id="rId27"/>
    <p:sldId id="285" r:id="rId28"/>
    <p:sldId id="286" r:id="rId29"/>
    <p:sldId id="301" r:id="rId30"/>
    <p:sldId id="287" r:id="rId31"/>
    <p:sldId id="293" r:id="rId32"/>
    <p:sldId id="294" r:id="rId33"/>
    <p:sldId id="295" r:id="rId34"/>
    <p:sldId id="303" r:id="rId35"/>
    <p:sldId id="328" r:id="rId36"/>
    <p:sldId id="326" r:id="rId37"/>
    <p:sldId id="335" r:id="rId38"/>
    <p:sldId id="327" r:id="rId39"/>
    <p:sldId id="329" r:id="rId40"/>
    <p:sldId id="330" r:id="rId41"/>
    <p:sldId id="331" r:id="rId42"/>
    <p:sldId id="33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ra Arulraj" initials="ZA" lastIdx="2" clrIdx="0">
    <p:extLst>
      <p:ext uri="{19B8F6BF-5375-455C-9EA6-DF929625EA0E}">
        <p15:presenceInfo xmlns:p15="http://schemas.microsoft.com/office/powerpoint/2012/main" userId="7a2fb450889c8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C7"/>
    <a:srgbClr val="0077B6"/>
    <a:srgbClr val="6CD5EA"/>
    <a:srgbClr val="48CAE4"/>
    <a:srgbClr val="90E0EF"/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890DD-2D14-469E-8DFC-F22F72682F28}" v="26" dt="2025-06-11T00:12:4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EABE5-4F3B-4DC2-A867-D0C1FB21A2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972528-E829-45BB-B459-B4FAAE5C38E5}">
      <dgm:prSet/>
      <dgm:spPr/>
      <dgm:t>
        <a:bodyPr/>
        <a:lstStyle/>
        <a:p>
          <a:r>
            <a:rPr lang="en-AU"/>
            <a:t>Currently operating in: </a:t>
          </a:r>
          <a:r>
            <a:rPr lang="en-AU" b="1"/>
            <a:t>Canada, USA, UK, France, Italy, India</a:t>
          </a:r>
          <a:endParaRPr lang="en-US"/>
        </a:p>
      </dgm:t>
    </dgm:pt>
    <dgm:pt modelId="{AB1E7D2F-64F0-4A93-BF8E-8BE25E0CCE77}" type="parTrans" cxnId="{EAC3C520-A66E-475E-A7F3-F6B33838B1B9}">
      <dgm:prSet/>
      <dgm:spPr/>
      <dgm:t>
        <a:bodyPr/>
        <a:lstStyle/>
        <a:p>
          <a:endParaRPr lang="en-US"/>
        </a:p>
      </dgm:t>
    </dgm:pt>
    <dgm:pt modelId="{4C5EE5EA-4B9D-4540-BB86-5A5BF89DB3BA}" type="sibTrans" cxnId="{EAC3C520-A66E-475E-A7F3-F6B33838B1B9}">
      <dgm:prSet/>
      <dgm:spPr/>
      <dgm:t>
        <a:bodyPr/>
        <a:lstStyle/>
        <a:p>
          <a:endParaRPr lang="en-US"/>
        </a:p>
      </dgm:t>
    </dgm:pt>
    <dgm:pt modelId="{84007DA7-2868-426D-BD18-D8899CA1E494}">
      <dgm:prSet/>
      <dgm:spPr/>
      <dgm:t>
        <a:bodyPr/>
        <a:lstStyle/>
        <a:p>
          <a:r>
            <a:rPr lang="en-US"/>
            <a:t>Existing data shows strong </a:t>
          </a:r>
          <a:r>
            <a:rPr lang="en-US" b="1"/>
            <a:t>Free user engagement and watch time</a:t>
          </a:r>
          <a:endParaRPr lang="en-US"/>
        </a:p>
      </dgm:t>
    </dgm:pt>
    <dgm:pt modelId="{C6047A19-690C-4172-838E-DCE7A0FA5516}" type="parTrans" cxnId="{9F01078A-28EE-4E5F-A4CE-1B680618ABA4}">
      <dgm:prSet/>
      <dgm:spPr/>
      <dgm:t>
        <a:bodyPr/>
        <a:lstStyle/>
        <a:p>
          <a:endParaRPr lang="en-US"/>
        </a:p>
      </dgm:t>
    </dgm:pt>
    <dgm:pt modelId="{49E5CBCA-F661-491C-879B-965C2B4CD427}" type="sibTrans" cxnId="{9F01078A-28EE-4E5F-A4CE-1B680618ABA4}">
      <dgm:prSet/>
      <dgm:spPr/>
      <dgm:t>
        <a:bodyPr/>
        <a:lstStyle/>
        <a:p>
          <a:endParaRPr lang="en-US"/>
        </a:p>
      </dgm:t>
    </dgm:pt>
    <dgm:pt modelId="{38A69F4F-9AF3-497F-8D7D-8802CE155BCF}">
      <dgm:prSet/>
      <dgm:spPr/>
      <dgm:t>
        <a:bodyPr/>
        <a:lstStyle/>
        <a:p>
          <a:r>
            <a:rPr lang="en-AU"/>
            <a:t>Consistent patterns suggest potential in </a:t>
          </a:r>
          <a:r>
            <a:rPr lang="en-AU" b="1"/>
            <a:t>similar international markets</a:t>
          </a:r>
          <a:endParaRPr lang="en-US"/>
        </a:p>
      </dgm:t>
    </dgm:pt>
    <dgm:pt modelId="{95574927-E148-4BFB-BCF0-312881FA396F}" type="parTrans" cxnId="{4459217A-15A6-40AF-A816-FFE9038D426A}">
      <dgm:prSet/>
      <dgm:spPr/>
      <dgm:t>
        <a:bodyPr/>
        <a:lstStyle/>
        <a:p>
          <a:endParaRPr lang="en-US"/>
        </a:p>
      </dgm:t>
    </dgm:pt>
    <dgm:pt modelId="{41C9204B-A3EE-466A-85E4-F927AFAC4C5B}" type="sibTrans" cxnId="{4459217A-15A6-40AF-A816-FFE9038D426A}">
      <dgm:prSet/>
      <dgm:spPr/>
      <dgm:t>
        <a:bodyPr/>
        <a:lstStyle/>
        <a:p>
          <a:endParaRPr lang="en-US"/>
        </a:p>
      </dgm:t>
    </dgm:pt>
    <dgm:pt modelId="{C2D869A2-953A-4F71-9238-3027EE675DC1}" type="pres">
      <dgm:prSet presAssocID="{360EABE5-4F3B-4DC2-A867-D0C1FB21A2C2}" presName="linear" presStyleCnt="0">
        <dgm:presLayoutVars>
          <dgm:animLvl val="lvl"/>
          <dgm:resizeHandles val="exact"/>
        </dgm:presLayoutVars>
      </dgm:prSet>
      <dgm:spPr/>
    </dgm:pt>
    <dgm:pt modelId="{47688FA0-546F-4DB3-8029-FD718ADA99CF}" type="pres">
      <dgm:prSet presAssocID="{F6972528-E829-45BB-B459-B4FAAE5C38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830D5B-1E00-4794-AA00-472111DA0C70}" type="pres">
      <dgm:prSet presAssocID="{4C5EE5EA-4B9D-4540-BB86-5A5BF89DB3BA}" presName="spacer" presStyleCnt="0"/>
      <dgm:spPr/>
    </dgm:pt>
    <dgm:pt modelId="{8F7269D9-8939-420F-8303-8303EA945A48}" type="pres">
      <dgm:prSet presAssocID="{84007DA7-2868-426D-BD18-D8899CA1E4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CAF165-BA0B-45DC-A348-2E2BB7169341}" type="pres">
      <dgm:prSet presAssocID="{49E5CBCA-F661-491C-879B-965C2B4CD427}" presName="spacer" presStyleCnt="0"/>
      <dgm:spPr/>
    </dgm:pt>
    <dgm:pt modelId="{07435132-1216-4CC0-A2E7-60AB7B1E2E19}" type="pres">
      <dgm:prSet presAssocID="{38A69F4F-9AF3-497F-8D7D-8802CE155B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2A6F03-5E8E-40B7-AF7F-8C3408BE8BED}" type="presOf" srcId="{38A69F4F-9AF3-497F-8D7D-8802CE155BCF}" destId="{07435132-1216-4CC0-A2E7-60AB7B1E2E19}" srcOrd="0" destOrd="0" presId="urn:microsoft.com/office/officeart/2005/8/layout/vList2"/>
    <dgm:cxn modelId="{EAC3C520-A66E-475E-A7F3-F6B33838B1B9}" srcId="{360EABE5-4F3B-4DC2-A867-D0C1FB21A2C2}" destId="{F6972528-E829-45BB-B459-B4FAAE5C38E5}" srcOrd="0" destOrd="0" parTransId="{AB1E7D2F-64F0-4A93-BF8E-8BE25E0CCE77}" sibTransId="{4C5EE5EA-4B9D-4540-BB86-5A5BF89DB3BA}"/>
    <dgm:cxn modelId="{9C70685E-5C73-4FB4-B499-C3485E3826F5}" type="presOf" srcId="{F6972528-E829-45BB-B459-B4FAAE5C38E5}" destId="{47688FA0-546F-4DB3-8029-FD718ADA99CF}" srcOrd="0" destOrd="0" presId="urn:microsoft.com/office/officeart/2005/8/layout/vList2"/>
    <dgm:cxn modelId="{B9C29C6D-7224-4172-B631-8EFAC619522B}" type="presOf" srcId="{84007DA7-2868-426D-BD18-D8899CA1E494}" destId="{8F7269D9-8939-420F-8303-8303EA945A48}" srcOrd="0" destOrd="0" presId="urn:microsoft.com/office/officeart/2005/8/layout/vList2"/>
    <dgm:cxn modelId="{DEC6DF6E-B136-4940-94EA-456F01EC59FC}" type="presOf" srcId="{360EABE5-4F3B-4DC2-A867-D0C1FB21A2C2}" destId="{C2D869A2-953A-4F71-9238-3027EE675DC1}" srcOrd="0" destOrd="0" presId="urn:microsoft.com/office/officeart/2005/8/layout/vList2"/>
    <dgm:cxn modelId="{4459217A-15A6-40AF-A816-FFE9038D426A}" srcId="{360EABE5-4F3B-4DC2-A867-D0C1FB21A2C2}" destId="{38A69F4F-9AF3-497F-8D7D-8802CE155BCF}" srcOrd="2" destOrd="0" parTransId="{95574927-E148-4BFB-BCF0-312881FA396F}" sibTransId="{41C9204B-A3EE-466A-85E4-F927AFAC4C5B}"/>
    <dgm:cxn modelId="{9F01078A-28EE-4E5F-A4CE-1B680618ABA4}" srcId="{360EABE5-4F3B-4DC2-A867-D0C1FB21A2C2}" destId="{84007DA7-2868-426D-BD18-D8899CA1E494}" srcOrd="1" destOrd="0" parTransId="{C6047A19-690C-4172-838E-DCE7A0FA5516}" sibTransId="{49E5CBCA-F661-491C-879B-965C2B4CD427}"/>
    <dgm:cxn modelId="{929F8B3D-01DC-49D4-9A1D-004DFE9FCA75}" type="presParOf" srcId="{C2D869A2-953A-4F71-9238-3027EE675DC1}" destId="{47688FA0-546F-4DB3-8029-FD718ADA99CF}" srcOrd="0" destOrd="0" presId="urn:microsoft.com/office/officeart/2005/8/layout/vList2"/>
    <dgm:cxn modelId="{E78CB5ED-FDB7-47D5-A5DC-91043127277A}" type="presParOf" srcId="{C2D869A2-953A-4F71-9238-3027EE675DC1}" destId="{E4830D5B-1E00-4794-AA00-472111DA0C70}" srcOrd="1" destOrd="0" presId="urn:microsoft.com/office/officeart/2005/8/layout/vList2"/>
    <dgm:cxn modelId="{D9A6C494-A7C7-4BC1-AFD1-25BF28E18EDE}" type="presParOf" srcId="{C2D869A2-953A-4F71-9238-3027EE675DC1}" destId="{8F7269D9-8939-420F-8303-8303EA945A48}" srcOrd="2" destOrd="0" presId="urn:microsoft.com/office/officeart/2005/8/layout/vList2"/>
    <dgm:cxn modelId="{9CC60983-DB58-417F-91C6-2654A1078C8D}" type="presParOf" srcId="{C2D869A2-953A-4F71-9238-3027EE675DC1}" destId="{9ECAF165-BA0B-45DC-A348-2E2BB7169341}" srcOrd="3" destOrd="0" presId="urn:microsoft.com/office/officeart/2005/8/layout/vList2"/>
    <dgm:cxn modelId="{F8B37445-900C-4880-A1CD-BD37F72CEC9C}" type="presParOf" srcId="{C2D869A2-953A-4F71-9238-3027EE675DC1}" destId="{07435132-1216-4CC0-A2E7-60AB7B1E2E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88FA0-546F-4DB3-8029-FD718ADA99CF}">
      <dsp:nvSpPr>
        <dsp:cNvPr id="0" name=""/>
        <dsp:cNvSpPr/>
      </dsp:nvSpPr>
      <dsp:spPr>
        <a:xfrm>
          <a:off x="0" y="41001"/>
          <a:ext cx="6190459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Currently operating in: </a:t>
          </a:r>
          <a:r>
            <a:rPr lang="en-AU" sz="2700" b="1" kern="1200"/>
            <a:t>Canada, USA, UK, France, Italy, India</a:t>
          </a:r>
          <a:endParaRPr lang="en-US" sz="2700" kern="1200"/>
        </a:p>
      </dsp:txBody>
      <dsp:txXfrm>
        <a:off x="73731" y="114732"/>
        <a:ext cx="6042997" cy="1362934"/>
      </dsp:txXfrm>
    </dsp:sp>
    <dsp:sp modelId="{8F7269D9-8939-420F-8303-8303EA945A48}">
      <dsp:nvSpPr>
        <dsp:cNvPr id="0" name=""/>
        <dsp:cNvSpPr/>
      </dsp:nvSpPr>
      <dsp:spPr>
        <a:xfrm>
          <a:off x="0" y="1629158"/>
          <a:ext cx="6190459" cy="1510396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Existing data shows strong </a:t>
          </a:r>
          <a:r>
            <a:rPr lang="en-US" sz="2700" b="1" kern="1200"/>
            <a:t>Free user engagement and watch time</a:t>
          </a:r>
          <a:endParaRPr lang="en-US" sz="2700" kern="1200"/>
        </a:p>
      </dsp:txBody>
      <dsp:txXfrm>
        <a:off x="73731" y="1702889"/>
        <a:ext cx="6042997" cy="1362934"/>
      </dsp:txXfrm>
    </dsp:sp>
    <dsp:sp modelId="{07435132-1216-4CC0-A2E7-60AB7B1E2E19}">
      <dsp:nvSpPr>
        <dsp:cNvPr id="0" name=""/>
        <dsp:cNvSpPr/>
      </dsp:nvSpPr>
      <dsp:spPr>
        <a:xfrm>
          <a:off x="0" y="3217314"/>
          <a:ext cx="6190459" cy="1510396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Consistent patterns suggest potential in </a:t>
          </a:r>
          <a:r>
            <a:rPr lang="en-AU" sz="2700" b="1" kern="1200"/>
            <a:t>similar international markets</a:t>
          </a:r>
          <a:endParaRPr lang="en-US" sz="2700" kern="1200"/>
        </a:p>
      </dsp:txBody>
      <dsp:txXfrm>
        <a:off x="73731" y="3291045"/>
        <a:ext cx="6042997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43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10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05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05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9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7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06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1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55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3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4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20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0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8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5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0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393E-EB8A-0DB4-DF1C-04ADCD22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GB" b="1" dirty="0" err="1"/>
              <a:t>StreamFlix</a:t>
            </a:r>
            <a:r>
              <a:rPr lang="en-GB" b="1" dirty="0"/>
              <a:t> Global Viewer Insights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26BB3-1FD8-C660-C905-A6255F6D8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GB" dirty="0"/>
              <a:t>Alexander Brown</a:t>
            </a:r>
            <a:br>
              <a:rPr lang="en-GB" dirty="0"/>
            </a:br>
            <a:r>
              <a:rPr lang="en-GB" dirty="0"/>
              <a:t>Anisha Issac</a:t>
            </a:r>
            <a:br>
              <a:rPr lang="en-GB" dirty="0"/>
            </a:br>
            <a:r>
              <a:rPr lang="en-GB" dirty="0"/>
              <a:t>Laura Vuong</a:t>
            </a:r>
            <a:br>
              <a:rPr lang="en-GB" dirty="0"/>
            </a:br>
            <a:r>
              <a:rPr lang="en-GB" dirty="0"/>
              <a:t>Sreelakshmi </a:t>
            </a:r>
            <a:r>
              <a:rPr lang="en-GB" dirty="0" err="1"/>
              <a:t>Sudey</a:t>
            </a:r>
            <a:endParaRPr lang="en-gb"/>
          </a:p>
          <a:p>
            <a:endParaRPr lang="en-GB" dirty="0"/>
          </a:p>
        </p:txBody>
      </p:sp>
      <p:pic>
        <p:nvPicPr>
          <p:cNvPr id="5" name="Picture 4" descr="Light reflection in a lens">
            <a:extLst>
              <a:ext uri="{FF2B5EF4-FFF2-40B4-BE49-F238E27FC236}">
                <a16:creationId xmlns:a16="http://schemas.microsoft.com/office/drawing/2014/main" id="{ED667AE8-5A61-0F85-F8A7-29558723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79" r="34261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0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AC109-A859-FA8F-5C8E-FF1C0F68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024208"/>
            <a:ext cx="4887466" cy="458944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C59C4-DE8A-EBE0-942B-A104BF1C25CB}"/>
              </a:ext>
            </a:extLst>
          </p:cNvPr>
          <p:cNvSpPr txBox="1"/>
          <p:nvPr/>
        </p:nvSpPr>
        <p:spPr>
          <a:xfrm>
            <a:off x="6095998" y="685800"/>
            <a:ext cx="566057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3600" dirty="0">
                <a:solidFill>
                  <a:srgbClr val="0F496F"/>
                </a:solidFill>
              </a:rPr>
              <a:t>A nearly even split:- opportunity to convert Free users with targeted upsell campaigns.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0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149B7-0CE8-D8CA-8486-0D33BA64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35FFC-46FF-BC6C-96D8-0607F3B6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016" r="-1" b="4296"/>
          <a:stretch>
            <a:fillRect/>
          </a:stretch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3382E-1348-0005-811C-A08638B2BA2A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Watch time is almost identical across both groups. Content is engaging even in the free tier.</a:t>
            </a:r>
          </a:p>
        </p:txBody>
      </p:sp>
    </p:spTree>
    <p:extLst>
      <p:ext uri="{BB962C8B-B14F-4D97-AF65-F5344CB8AC3E}">
        <p14:creationId xmlns:p14="http://schemas.microsoft.com/office/powerpoint/2010/main" val="132583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15CC3-F2FF-A7BD-FBA5-FE64B23A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4DD91-DD59-73ED-70EB-53C6CA75D00A}"/>
              </a:ext>
            </a:extLst>
          </p:cNvPr>
          <p:cNvSpPr txBox="1"/>
          <p:nvPr/>
        </p:nvSpPr>
        <p:spPr>
          <a:xfrm>
            <a:off x="7532710" y="628617"/>
            <a:ext cx="436189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Users rate closely regardless of subscription.</a:t>
            </a: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Focus on maintaining quality over pricing.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105F-FF5D-C824-2765-701CA8E4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14" b="-3"/>
          <a:stretch>
            <a:fillRect/>
          </a:stretch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B8E831-4713-6C96-AE09-167D5A9B9F32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7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34322-8070-236D-C6BA-EEF1EDB8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519A-9A0D-8769-1E62-2F899F83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" y="881743"/>
            <a:ext cx="5530849" cy="529045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A4FCE-FE4A-9467-8AF6-299E8BB24C19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is the top device among Free users, a smart place to prompt subscription upgrades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Desktop users most likely to be subscribers, investigating the user interface here may be insightful to help conversion from free to subscription on other platforms.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60111-217A-55B5-B659-23731C62149B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8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BA9B0-030D-FDE8-1D25-1712A3BD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6062A-B189-62F3-01B5-7A8A607F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19895"/>
            <a:ext cx="4887466" cy="279807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5491D-76A8-C8EB-A034-60FEACF8728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Genre user interaction rates are closely aligned across both subscription types.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This may indicate that the catalogue is well supported in these areas.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C711DB-3C3A-D092-F30A-88FD884980E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9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8A3E-2DFC-4A52-4989-DFD4AA23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EEAC21-015B-A819-7AF9-F38D401E91A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C888C-0426-FE63-96F1-0C858157D8A3}"/>
              </a:ext>
            </a:extLst>
          </p:cNvPr>
          <p:cNvSpPr txBox="1"/>
          <p:nvPr/>
        </p:nvSpPr>
        <p:spPr>
          <a:xfrm>
            <a:off x="442232" y="605272"/>
            <a:ext cx="1019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Recommendations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EDACE-B11F-EC40-325B-9143BC8505CD}"/>
              </a:ext>
            </a:extLst>
          </p:cNvPr>
          <p:cNvSpPr txBox="1"/>
          <p:nvPr/>
        </p:nvSpPr>
        <p:spPr>
          <a:xfrm>
            <a:off x="628651" y="1885951"/>
            <a:ext cx="8525554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Focus push notifications on </a:t>
            </a:r>
            <a:r>
              <a:rPr lang="en-US" sz="2400" b="1" dirty="0"/>
              <a:t>mobile free users</a:t>
            </a:r>
            <a:r>
              <a:rPr lang="en-US" sz="2400" dirty="0"/>
              <a:t> with premium previews.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Drama &amp; Comedy</a:t>
            </a:r>
            <a:r>
              <a:rPr lang="en-US" sz="2400" dirty="0"/>
              <a:t> content to promote subscriptions.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b="1" dirty="0"/>
              <a:t>watch time and ratings</a:t>
            </a:r>
            <a:r>
              <a:rPr lang="en-US" sz="2400" dirty="0"/>
              <a:t> are nearly equal, pricing nudges and exclusive features might convert better than content gating.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0669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5D081-1A5C-6A8F-F10A-2EC0B922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71A120-8EA5-C134-A19B-EDADB084A3C9}"/>
              </a:ext>
            </a:extLst>
          </p:cNvPr>
          <p:cNvSpPr/>
          <p:nvPr/>
        </p:nvSpPr>
        <p:spPr>
          <a:xfrm>
            <a:off x="5116738" y="685799"/>
            <a:ext cx="6159273" cy="2971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Subscription Analysis by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83C70-DC0E-97AA-3FD5-AFDE43F4FCD4}"/>
              </a:ext>
            </a:extLst>
          </p:cNvPr>
          <p:cNvSpPr txBox="1"/>
          <p:nvPr/>
        </p:nvSpPr>
        <p:spPr>
          <a:xfrm>
            <a:off x="5115456" y="3843867"/>
            <a:ext cx="6167930" cy="19473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Comparing user behaviour and engagement across countries, by Subscription Status.</a:t>
            </a: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966542A7-9D4A-E4AF-8016-D5FEB521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1" r="9109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6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8D38-42F6-36EC-1391-2FF813AF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F195A-E43A-85AA-07FA-6C1B31152DC2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Canada, USA, and India lead in user count.</a:t>
            </a:r>
            <a:br>
              <a:rPr lang="en-US" sz="2400" dirty="0"/>
            </a:br>
            <a:r>
              <a:rPr lang="en-US" sz="2400" dirty="0"/>
              <a:t>High Free user base in India and Italy signals opportunity for growth.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9165C-9FD2-9ABA-EA92-EFCD9390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" y="924360"/>
            <a:ext cx="5574533" cy="3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D7E3-8688-4361-7C9E-B34EA7FEC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AC117-3810-3B4C-B208-30EF4103E99D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users in France show highest watch time.</a:t>
            </a:r>
            <a:br>
              <a:rPr lang="en-US" sz="2400" dirty="0"/>
            </a:br>
            <a:r>
              <a:rPr lang="en-US" sz="2400" dirty="0"/>
              <a:t>Watch time is fairly consistent across subscription tiers.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05FC1-C5CE-53CA-8001-F48F096C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942976"/>
            <a:ext cx="61436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D9BB-647C-C506-A6F6-FA59226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62E561-2DF7-8554-A058-A23808DECD6E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 and tablet dominate across all countries.</a:t>
            </a:r>
            <a:br>
              <a:rPr lang="en-US" sz="2400" dirty="0"/>
            </a:br>
            <a:r>
              <a:rPr lang="en-US" sz="2400" dirty="0"/>
              <a:t>Tailor subscription prompts to device usage patterns.</a:t>
            </a:r>
            <a:endParaRPr lang="en-A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FEF37-2C42-F133-BDFB-125E9A0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4" y="1363884"/>
            <a:ext cx="5896155" cy="31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6735F-41C1-BE44-420A-102E933F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5628F-5168-E26F-510C-B624345AE001}"/>
              </a:ext>
            </a:extLst>
          </p:cNvPr>
          <p:cNvSpPr txBox="1">
            <a:spLocks/>
          </p:cNvSpPr>
          <p:nvPr/>
        </p:nvSpPr>
        <p:spPr>
          <a:xfrm>
            <a:off x="668815" y="5627137"/>
            <a:ext cx="10250011" cy="462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 b="1" cap="none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StreamFlix</a:t>
            </a:r>
            <a:r>
              <a:rPr lang="en-US" sz="2100" b="1" cap="none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Data Pipeline – 4 Sources → 1 Dashboard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A9A3B-4551-DD16-7CE3-4DCE071AC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1105355"/>
            <a:ext cx="8126098" cy="25597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772E-0966-FB3E-EB0B-12DB3B16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9797-B798-DB54-88A2-45A4CCF42C84}"/>
              </a:ext>
            </a:extLst>
          </p:cNvPr>
          <p:cNvSpPr txBox="1"/>
          <p:nvPr/>
        </p:nvSpPr>
        <p:spPr>
          <a:xfrm>
            <a:off x="3978579" y="4487332"/>
            <a:ext cx="56271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Key Insights &amp; Recommendations</a:t>
            </a: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BD49C86F-2052-70D4-B494-A7987CC8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23" r="15853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C4CE1-7674-BA76-66F8-BB52CD28407F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Target France for Free-to-Subscriber conversion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Optimise UI for mobile-first countries subscriptions.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Reinforce value in high-subscription regions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Geo-personalised engagement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EE890B-191C-BB90-B080-65DDEB36F46C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7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B4522-F4A6-1B8B-4CDC-B5A27858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31CE0E-8001-7497-EBE9-9E4F21F0CA74}"/>
              </a:ext>
            </a:extLst>
          </p:cNvPr>
          <p:cNvSpPr txBox="1"/>
          <p:nvPr/>
        </p:nvSpPr>
        <p:spPr>
          <a:xfrm>
            <a:off x="7488290" y="941424"/>
            <a:ext cx="4144267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1EB45-FB5E-D407-AC9A-53858D90A306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832095BF-BB07-0A6C-CC2D-73CCDFF38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39168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78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CA03-C9B5-D12D-388A-0F04F62E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3E65C-AC87-B5D8-E2F4-052E3505C784}"/>
              </a:ext>
            </a:extLst>
          </p:cNvPr>
          <p:cNvSpPr txBox="1"/>
          <p:nvPr/>
        </p:nvSpPr>
        <p:spPr>
          <a:xfrm>
            <a:off x="640290" y="685800"/>
            <a:ext cx="4818656" cy="460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2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ED66B-6736-E5AC-8F69-D4544EDFD5CC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Key indicators for global readiness: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 	High engagement from Free users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Mobile and tablet dominant usage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Diverse viewing preferences across genres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Recommend exploring expansion via: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Pilot</a:t>
            </a:r>
            <a:r>
              <a:rPr lang="en-US" b="1" dirty="0"/>
              <a:t> programs in new regions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Localised</a:t>
            </a:r>
            <a:r>
              <a:rPr lang="en-US" b="1" dirty="0"/>
              <a:t> content and language support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Data-driven testing of recommendations and pricing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F2A96-1DBE-045E-DEE7-7EACE4FEF7B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9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F8F9D0-3807-34F8-0F00-8DB2E6224384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Group &amp; Device</a:t>
            </a:r>
          </a:p>
        </p:txBody>
      </p:sp>
    </p:spTree>
    <p:extLst>
      <p:ext uri="{BB962C8B-B14F-4D97-AF65-F5344CB8AC3E}">
        <p14:creationId xmlns:p14="http://schemas.microsoft.com/office/powerpoint/2010/main" val="92958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82375B-41CC-8B29-5785-12826F1AE95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Children (&lt;12)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B11A7-5209-BD83-B050-D872144C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0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0357D-1FD9-252E-5138-A125FA446554}"/>
              </a:ext>
            </a:extLst>
          </p:cNvPr>
          <p:cNvSpPr/>
          <p:nvPr/>
        </p:nvSpPr>
        <p:spPr>
          <a:xfrm>
            <a:off x="1060771" y="8178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5C8F15-DFF0-F3C5-A391-E5893A70AB59}"/>
              </a:ext>
            </a:extLst>
          </p:cNvPr>
          <p:cNvCxnSpPr/>
          <p:nvPr/>
        </p:nvCxnSpPr>
        <p:spPr>
          <a:xfrm flipV="1">
            <a:off x="555946" y="1017850"/>
            <a:ext cx="447675" cy="238125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FBDF2E-0F50-3523-6CE4-0F7CD0F2E9A9}"/>
              </a:ext>
            </a:extLst>
          </p:cNvPr>
          <p:cNvSpPr/>
          <p:nvPr/>
        </p:nvSpPr>
        <p:spPr>
          <a:xfrm>
            <a:off x="1295763" y="426634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7C60B-736C-089E-9488-7AAA71916010}"/>
              </a:ext>
            </a:extLst>
          </p:cNvPr>
          <p:cNvCxnSpPr>
            <a:cxnSpLocks/>
          </p:cNvCxnSpPr>
          <p:nvPr/>
        </p:nvCxnSpPr>
        <p:spPr>
          <a:xfrm>
            <a:off x="765497" y="414337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6B80C2-8360-E448-CAB4-279C740DBEE1}"/>
              </a:ext>
            </a:extLst>
          </p:cNvPr>
          <p:cNvSpPr/>
          <p:nvPr/>
        </p:nvSpPr>
        <p:spPr>
          <a:xfrm>
            <a:off x="7554172" y="9702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CE971-82EF-47B8-1B3B-C6DB836F340E}"/>
              </a:ext>
            </a:extLst>
          </p:cNvPr>
          <p:cNvCxnSpPr>
            <a:cxnSpLocks/>
          </p:cNvCxnSpPr>
          <p:nvPr/>
        </p:nvCxnSpPr>
        <p:spPr>
          <a:xfrm flipH="1">
            <a:off x="8125672" y="81782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60B82A-669A-BBD2-C560-2916C3646993}"/>
              </a:ext>
            </a:extLst>
          </p:cNvPr>
          <p:cNvSpPr/>
          <p:nvPr/>
        </p:nvSpPr>
        <p:spPr>
          <a:xfrm>
            <a:off x="6315915" y="4568025"/>
            <a:ext cx="5191125" cy="247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34481-48E2-86A4-0A6D-C2850ED48658}"/>
              </a:ext>
            </a:extLst>
          </p:cNvPr>
          <p:cNvCxnSpPr>
            <a:cxnSpLocks/>
          </p:cNvCxnSpPr>
          <p:nvPr/>
        </p:nvCxnSpPr>
        <p:spPr>
          <a:xfrm>
            <a:off x="7001715" y="3986999"/>
            <a:ext cx="228600" cy="533402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0922-7837-6F49-C818-C32A566F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FCD393-BBBB-C716-E6D8-FFC876DC0808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Teenagers (13 - 19)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3B020-75E5-B7C4-8A9A-B0580B05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2A95F1-D4BA-8931-A286-1713D8C7EDC9}"/>
              </a:ext>
            </a:extLst>
          </p:cNvPr>
          <p:cNvSpPr/>
          <p:nvPr/>
        </p:nvSpPr>
        <p:spPr>
          <a:xfrm>
            <a:off x="2079342" y="104931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ABA73-1518-864B-6E53-B545604C6312}"/>
              </a:ext>
            </a:extLst>
          </p:cNvPr>
          <p:cNvCxnSpPr>
            <a:cxnSpLocks/>
          </p:cNvCxnSpPr>
          <p:nvPr/>
        </p:nvCxnSpPr>
        <p:spPr>
          <a:xfrm flipV="1">
            <a:off x="555946" y="1215342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2A1C6D-09C5-B097-FCF6-DABEAB11DAEC}"/>
              </a:ext>
            </a:extLst>
          </p:cNvPr>
          <p:cNvSpPr/>
          <p:nvPr/>
        </p:nvSpPr>
        <p:spPr>
          <a:xfrm>
            <a:off x="2244886" y="43820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B00A9-A8B1-E094-4441-CFD579F3A820}"/>
              </a:ext>
            </a:extLst>
          </p:cNvPr>
          <p:cNvCxnSpPr>
            <a:cxnSpLocks/>
          </p:cNvCxnSpPr>
          <p:nvPr/>
        </p:nvCxnSpPr>
        <p:spPr>
          <a:xfrm>
            <a:off x="1714620" y="42591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BE17C0-915F-39D2-DC7D-50395396A4DA}"/>
              </a:ext>
            </a:extLst>
          </p:cNvPr>
          <p:cNvSpPr/>
          <p:nvPr/>
        </p:nvSpPr>
        <p:spPr>
          <a:xfrm>
            <a:off x="8607464" y="1352189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31BE6-0CCA-F314-6B50-3A20564DE049}"/>
              </a:ext>
            </a:extLst>
          </p:cNvPr>
          <p:cNvCxnSpPr>
            <a:cxnSpLocks/>
          </p:cNvCxnSpPr>
          <p:nvPr/>
        </p:nvCxnSpPr>
        <p:spPr>
          <a:xfrm flipH="1">
            <a:off x="9178964" y="685800"/>
            <a:ext cx="1053056" cy="66638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C80DD-B0BA-505A-F22C-974A9B73B9BB}"/>
              </a:ext>
            </a:extLst>
          </p:cNvPr>
          <p:cNvSpPr/>
          <p:nvPr/>
        </p:nvSpPr>
        <p:spPr>
          <a:xfrm>
            <a:off x="2069696" y="2671704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685C72-A3EB-CFBE-5428-9F71AF2C5EDD}"/>
              </a:ext>
            </a:extLst>
          </p:cNvPr>
          <p:cNvCxnSpPr>
            <a:cxnSpLocks/>
          </p:cNvCxnSpPr>
          <p:nvPr/>
        </p:nvCxnSpPr>
        <p:spPr>
          <a:xfrm flipV="1">
            <a:off x="1284790" y="2912481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A7B1C8-4D1F-AF0A-A6EB-DBDB09DF55E3}"/>
              </a:ext>
            </a:extLst>
          </p:cNvPr>
          <p:cNvSpPr/>
          <p:nvPr/>
        </p:nvSpPr>
        <p:spPr>
          <a:xfrm>
            <a:off x="10744078" y="13594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A2AB31-2F33-E0E1-08A5-B1E0D04AA8C0}"/>
              </a:ext>
            </a:extLst>
          </p:cNvPr>
          <p:cNvCxnSpPr>
            <a:cxnSpLocks/>
          </p:cNvCxnSpPr>
          <p:nvPr/>
        </p:nvCxnSpPr>
        <p:spPr>
          <a:xfrm flipH="1">
            <a:off x="11027165" y="685800"/>
            <a:ext cx="89854" cy="56426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4C4-5777-9B81-517C-0D493DEE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23D8B-9B4E-C21A-AD67-A16EEC320727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Young Adult (20 - 35)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7C14-3E39-C921-5671-4878B4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AA87DF-75DD-C9B1-8EF3-3985AE5F4ADD}"/>
              </a:ext>
            </a:extLst>
          </p:cNvPr>
          <p:cNvSpPr/>
          <p:nvPr/>
        </p:nvSpPr>
        <p:spPr>
          <a:xfrm>
            <a:off x="3109488" y="1651201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20EE62-DA1B-4C23-65AB-994120709869}"/>
              </a:ext>
            </a:extLst>
          </p:cNvPr>
          <p:cNvCxnSpPr>
            <a:cxnSpLocks/>
          </p:cNvCxnSpPr>
          <p:nvPr/>
        </p:nvCxnSpPr>
        <p:spPr>
          <a:xfrm flipV="1">
            <a:off x="1586092" y="1817225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8AB48-A2D6-39A5-AFC6-23E43D38B1FB}"/>
              </a:ext>
            </a:extLst>
          </p:cNvPr>
          <p:cNvSpPr/>
          <p:nvPr/>
        </p:nvSpPr>
        <p:spPr>
          <a:xfrm>
            <a:off x="3101416" y="44283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55D35-6A51-4DDB-62BB-AE7B6A27F75F}"/>
              </a:ext>
            </a:extLst>
          </p:cNvPr>
          <p:cNvCxnSpPr>
            <a:cxnSpLocks/>
          </p:cNvCxnSpPr>
          <p:nvPr/>
        </p:nvCxnSpPr>
        <p:spPr>
          <a:xfrm>
            <a:off x="2571150" y="43054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31D41C-CB8F-E6DC-799A-97F151F819FA}"/>
              </a:ext>
            </a:extLst>
          </p:cNvPr>
          <p:cNvSpPr/>
          <p:nvPr/>
        </p:nvSpPr>
        <p:spPr>
          <a:xfrm>
            <a:off x="9650872" y="173747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89BE15-FCC3-1C07-6675-62ACB3B00354}"/>
              </a:ext>
            </a:extLst>
          </p:cNvPr>
          <p:cNvCxnSpPr>
            <a:cxnSpLocks/>
          </p:cNvCxnSpPr>
          <p:nvPr/>
        </p:nvCxnSpPr>
        <p:spPr>
          <a:xfrm>
            <a:off x="9921434" y="552006"/>
            <a:ext cx="0" cy="109286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B00B15-9F4C-016F-E087-2D86D0956CFE}"/>
              </a:ext>
            </a:extLst>
          </p:cNvPr>
          <p:cNvSpPr/>
          <p:nvPr/>
        </p:nvSpPr>
        <p:spPr>
          <a:xfrm>
            <a:off x="3122991" y="231288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7FA130-27A4-D4C3-599E-899722973E2A}"/>
              </a:ext>
            </a:extLst>
          </p:cNvPr>
          <p:cNvCxnSpPr>
            <a:cxnSpLocks/>
          </p:cNvCxnSpPr>
          <p:nvPr/>
        </p:nvCxnSpPr>
        <p:spPr>
          <a:xfrm flipV="1">
            <a:off x="2338085" y="2553665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ACB4-7BAF-1166-84F7-AFC488F1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258E2B-89A2-0CDB-22C7-F4E547E01FD4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Adult (36 - 55)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69BFA-3499-9CC4-E7FA-9606136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63380-5A70-AA82-5D20-B3C45CE832D8}"/>
              </a:ext>
            </a:extLst>
          </p:cNvPr>
          <p:cNvSpPr/>
          <p:nvPr/>
        </p:nvSpPr>
        <p:spPr>
          <a:xfrm>
            <a:off x="4159241" y="268766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287C4-4D0D-6C58-6416-B179DB656AFB}"/>
              </a:ext>
            </a:extLst>
          </p:cNvPr>
          <p:cNvCxnSpPr>
            <a:cxnSpLocks/>
          </p:cNvCxnSpPr>
          <p:nvPr/>
        </p:nvCxnSpPr>
        <p:spPr>
          <a:xfrm flipV="1">
            <a:off x="3238985" y="2853684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3AE90F-1BEF-86F6-95E2-9903C9DE2855}"/>
              </a:ext>
            </a:extLst>
          </p:cNvPr>
          <p:cNvSpPr/>
          <p:nvPr/>
        </p:nvSpPr>
        <p:spPr>
          <a:xfrm>
            <a:off x="3503654" y="4336620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5A040C-45DC-02D5-A5A4-36B215620181}"/>
              </a:ext>
            </a:extLst>
          </p:cNvPr>
          <p:cNvCxnSpPr>
            <a:cxnSpLocks/>
          </p:cNvCxnSpPr>
          <p:nvPr/>
        </p:nvCxnSpPr>
        <p:spPr>
          <a:xfrm>
            <a:off x="2973388" y="4213654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2EAE-3337-B909-3691-1A2F4D6D5E39}"/>
              </a:ext>
            </a:extLst>
          </p:cNvPr>
          <p:cNvSpPr/>
          <p:nvPr/>
        </p:nvSpPr>
        <p:spPr>
          <a:xfrm>
            <a:off x="8574427" y="2119437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7FC01-449F-74B4-FCEC-905775E782EE}"/>
              </a:ext>
            </a:extLst>
          </p:cNvPr>
          <p:cNvCxnSpPr>
            <a:cxnSpLocks/>
          </p:cNvCxnSpPr>
          <p:nvPr/>
        </p:nvCxnSpPr>
        <p:spPr>
          <a:xfrm flipV="1">
            <a:off x="8218026" y="2512974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3BB61B-38B4-8CAA-4763-E01386C12F1E}"/>
              </a:ext>
            </a:extLst>
          </p:cNvPr>
          <p:cNvSpPr/>
          <p:nvPr/>
        </p:nvSpPr>
        <p:spPr>
          <a:xfrm>
            <a:off x="6329803" y="5438143"/>
            <a:ext cx="5279605" cy="2618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0F3A5A-1CC7-CC2E-92AD-6441165055DA}"/>
              </a:ext>
            </a:extLst>
          </p:cNvPr>
          <p:cNvCxnSpPr>
            <a:cxnSpLocks/>
          </p:cNvCxnSpPr>
          <p:nvPr/>
        </p:nvCxnSpPr>
        <p:spPr>
          <a:xfrm>
            <a:off x="5799537" y="5315177"/>
            <a:ext cx="427643" cy="26183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00982-FDAA-B599-3BF8-76FA9178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30838-6699-B07A-672E-7606BADF771E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Senior (&gt;55)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C1299-62D3-4D93-DD11-E4972D89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D8042F-213D-63FC-BCB6-47A9E0D253E3}"/>
              </a:ext>
            </a:extLst>
          </p:cNvPr>
          <p:cNvSpPr/>
          <p:nvPr/>
        </p:nvSpPr>
        <p:spPr>
          <a:xfrm>
            <a:off x="5235683" y="168066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2D7CB5-0DB4-A8CA-0DEA-78E32D5970E0}"/>
              </a:ext>
            </a:extLst>
          </p:cNvPr>
          <p:cNvCxnSpPr>
            <a:cxnSpLocks/>
          </p:cNvCxnSpPr>
          <p:nvPr/>
        </p:nvCxnSpPr>
        <p:spPr>
          <a:xfrm flipV="1">
            <a:off x="4315427" y="1846690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D6949-CA64-F328-9866-61A2839209A0}"/>
              </a:ext>
            </a:extLst>
          </p:cNvPr>
          <p:cNvSpPr/>
          <p:nvPr/>
        </p:nvSpPr>
        <p:spPr>
          <a:xfrm>
            <a:off x="4452777" y="422087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D7E9-A3F3-F92F-3EDC-F7CDC4226D68}"/>
              </a:ext>
            </a:extLst>
          </p:cNvPr>
          <p:cNvCxnSpPr>
            <a:cxnSpLocks/>
          </p:cNvCxnSpPr>
          <p:nvPr/>
        </p:nvCxnSpPr>
        <p:spPr>
          <a:xfrm>
            <a:off x="3922511" y="409790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40BDF3-4390-E095-7E3A-B23F36FD61C9}"/>
              </a:ext>
            </a:extLst>
          </p:cNvPr>
          <p:cNvSpPr/>
          <p:nvPr/>
        </p:nvSpPr>
        <p:spPr>
          <a:xfrm>
            <a:off x="8562852" y="2489823"/>
            <a:ext cx="1680743" cy="393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F1231-8D27-2CA5-A9F1-62E8C2CEB253}"/>
              </a:ext>
            </a:extLst>
          </p:cNvPr>
          <p:cNvCxnSpPr>
            <a:cxnSpLocks/>
          </p:cNvCxnSpPr>
          <p:nvPr/>
        </p:nvCxnSpPr>
        <p:spPr>
          <a:xfrm flipV="1">
            <a:off x="8218026" y="2918085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0F65-B881-EF09-6C9D-A01F8EC4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139ADD-9A62-E357-7D58-789C4724D4E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7BF757-67DA-9B96-F1D9-4EB5D2DB9A6E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46B943-E8EE-F151-D6AD-D4FF97EE08A4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40FC43-6F6A-9021-82E6-E0C6E44C27DD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762B72-08AE-0AD8-5FFC-6A00026E0065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5CE991-0CC9-6EE1-6C5C-C84BF2D0B651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06DEA9-35B9-FDA7-E6A3-B229F2256D69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E66461-2E99-6B3B-E632-35918EFDCEAD}"/>
              </a:ext>
            </a:extLst>
          </p:cNvPr>
          <p:cNvSpPr txBox="1"/>
          <p:nvPr/>
        </p:nvSpPr>
        <p:spPr>
          <a:xfrm>
            <a:off x="23559" y="13563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Teenagers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Deprioritize </a:t>
            </a:r>
            <a:r>
              <a:rPr lang="en-AU" sz="1600" b="1" dirty="0"/>
              <a:t>action content</a:t>
            </a:r>
            <a:r>
              <a:rPr lang="en-AU" sz="1600" dirty="0"/>
              <a:t> in their recommendations; focus more on </a:t>
            </a:r>
            <a:r>
              <a:rPr lang="en-AU" sz="1600" b="1" dirty="0"/>
              <a:t>romance and drama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Optimize </a:t>
            </a:r>
            <a:r>
              <a:rPr lang="en-AU" sz="1600" b="1" dirty="0"/>
              <a:t>mobile/tablet streaming experience</a:t>
            </a:r>
            <a:r>
              <a:rPr lang="en-AU" sz="1600" dirty="0"/>
              <a:t> (e.g., UI design, quick access).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binge-worthy series or short-form content formats.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3124A-29AA-9213-2AF8-0623963CBDA6}"/>
              </a:ext>
            </a:extLst>
          </p:cNvPr>
          <p:cNvSpPr txBox="1"/>
          <p:nvPr/>
        </p:nvSpPr>
        <p:spPr>
          <a:xfrm>
            <a:off x="-6921" y="272288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Young Adult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Strengthen the library of </a:t>
            </a:r>
            <a:r>
              <a:rPr lang="en-AU" sz="1600" b="1" dirty="0"/>
              <a:t>comedy and drama</a:t>
            </a:r>
            <a:r>
              <a:rPr lang="en-AU" sz="1600" dirty="0"/>
              <a:t> content.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Consider features that enhance </a:t>
            </a:r>
            <a:r>
              <a:rPr lang="en-AU" sz="1600" b="1" dirty="0"/>
              <a:t>Smart TV user experience</a:t>
            </a:r>
            <a:r>
              <a:rPr lang="en-AU" sz="1600" dirty="0"/>
              <a:t> like personalized watchlists, shared viewing features, or watch parties.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Highlight trending comedies for this segment.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2385-4604-5806-6AF4-B5E92D3696A5}"/>
              </a:ext>
            </a:extLst>
          </p:cNvPr>
          <p:cNvSpPr txBox="1"/>
          <p:nvPr/>
        </p:nvSpPr>
        <p:spPr>
          <a:xfrm>
            <a:off x="-6921" y="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animation content</a:t>
            </a:r>
            <a:r>
              <a:rPr lang="en-AU" sz="1600" dirty="0"/>
              <a:t> more in the home page and recommendations.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Even though thriller is watched more, animation emotionally resonates better.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Develop a </a:t>
            </a:r>
            <a:r>
              <a:rPr lang="en-AU" sz="1600" b="1" dirty="0"/>
              <a:t>child-friendly desktop interface</a:t>
            </a:r>
            <a:r>
              <a:rPr lang="en-AU" sz="1600" dirty="0"/>
              <a:t> with </a:t>
            </a:r>
            <a:r>
              <a:rPr lang="en-AU" sz="1600" b="1" dirty="0"/>
              <a:t>parental controls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F115D-F4EC-450A-7956-FC271F16D534}"/>
              </a:ext>
            </a:extLst>
          </p:cNvPr>
          <p:cNvSpPr txBox="1"/>
          <p:nvPr/>
        </p:nvSpPr>
        <p:spPr>
          <a:xfrm>
            <a:off x="13399" y="407924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/>
              <a:t>Adults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They are heavy viewers compared to other age group, so target them by continue investing in </a:t>
            </a:r>
            <a:r>
              <a:rPr lang="en-AU" sz="1600" b="1" dirty="0"/>
              <a:t>drama and action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Target this group with mobile-friendly content and </a:t>
            </a:r>
            <a:r>
              <a:rPr lang="en-AU" sz="1600" b="1" dirty="0"/>
              <a:t>offline viewing options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Use in-app notifications or personalized suggestions to retain high engagement.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B02D-F7B9-FC28-EC4F-78782010AEC5}"/>
              </a:ext>
            </a:extLst>
          </p:cNvPr>
          <p:cNvSpPr txBox="1"/>
          <p:nvPr/>
        </p:nvSpPr>
        <p:spPr>
          <a:xfrm>
            <a:off x="23559" y="54711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Seniors</a:t>
            </a:r>
            <a:endParaRPr lang="en-AU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Reinforce </a:t>
            </a:r>
            <a:r>
              <a:rPr lang="en-AU" sz="1600" b="1" dirty="0"/>
              <a:t>drama and western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Simplify navigation for mobile and TV users; ensure accessibility (e.g., subtitles, large fonts).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nostalgic or classic content for emotional engagement.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CE383-16B7-674D-F60E-1C2E84A2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15" y="60453"/>
            <a:ext cx="1411786" cy="12279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795FE9-C43E-54A4-51C8-EF3C69E4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1"/>
          <a:stretch>
            <a:fillRect/>
          </a:stretch>
        </p:blipFill>
        <p:spPr>
          <a:xfrm>
            <a:off x="10794484" y="4166323"/>
            <a:ext cx="1366675" cy="12108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A203D-249D-E791-0477-560E59BC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/>
          <a:stretch>
            <a:fillRect/>
          </a:stretch>
        </p:blipFill>
        <p:spPr>
          <a:xfrm>
            <a:off x="10714625" y="1432054"/>
            <a:ext cx="1500936" cy="12145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12411-E550-4DC1-9842-6D52190DF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3"/>
          <a:stretch>
            <a:fillRect/>
          </a:stretch>
        </p:blipFill>
        <p:spPr>
          <a:xfrm>
            <a:off x="10766815" y="2821714"/>
            <a:ext cx="1394344" cy="121457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7E2EE-584F-16EE-1B34-3738AF373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48" y="5535196"/>
            <a:ext cx="1421077" cy="12623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562A6-8A2E-F50E-B183-D2355E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en-GB" sz="5200" dirty="0"/>
              <a:t>Objectives We Answered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AA9-CB53-2190-F756-35729E78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1. Highest-rated movies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2. Most-popular genres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3. Age-group viewing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4. Subscription split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5. Viewer country footprint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6. Device mix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Two “bonus” insights: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Genre demand gap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User- Gender- imbalance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8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F34E-AB04-BA27-BEF7-57C10537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2FD3F-EFDD-6FDF-C65A-E1597726B478}"/>
              </a:ext>
            </a:extLst>
          </p:cNvPr>
          <p:cNvSpPr/>
          <p:nvPr/>
        </p:nvSpPr>
        <p:spPr>
          <a:xfrm>
            <a:off x="226749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0BF3E-7B88-BCEE-309B-DEF9810C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292FB-9C3B-0C4A-A393-929840FC9875}"/>
              </a:ext>
            </a:extLst>
          </p:cNvPr>
          <p:cNvSpPr/>
          <p:nvPr/>
        </p:nvSpPr>
        <p:spPr>
          <a:xfrm>
            <a:off x="1428146" y="2172063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C22A3-BDBC-4443-1B96-A036AB202421}"/>
              </a:ext>
            </a:extLst>
          </p:cNvPr>
          <p:cNvCxnSpPr>
            <a:cxnSpLocks/>
          </p:cNvCxnSpPr>
          <p:nvPr/>
        </p:nvCxnSpPr>
        <p:spPr>
          <a:xfrm>
            <a:off x="1134318" y="1637313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6A582-A6EE-3EF2-50BA-F0DFCDDBAA1D}"/>
              </a:ext>
            </a:extLst>
          </p:cNvPr>
          <p:cNvSpPr/>
          <p:nvPr/>
        </p:nvSpPr>
        <p:spPr>
          <a:xfrm>
            <a:off x="6180278" y="562440"/>
            <a:ext cx="542925" cy="2750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79EC93-3363-D36E-1F5F-F3A5FEE6CF70}"/>
              </a:ext>
            </a:extLst>
          </p:cNvPr>
          <p:cNvCxnSpPr>
            <a:cxnSpLocks/>
          </p:cNvCxnSpPr>
          <p:nvPr/>
        </p:nvCxnSpPr>
        <p:spPr>
          <a:xfrm>
            <a:off x="5650012" y="439474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A9C97F-E49C-B859-D2CB-142942F9D2EF}"/>
              </a:ext>
            </a:extLst>
          </p:cNvPr>
          <p:cNvSpPr/>
          <p:nvPr/>
        </p:nvSpPr>
        <p:spPr>
          <a:xfrm>
            <a:off x="7526508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99662-E3B8-E410-0990-42F9D8691C1D}"/>
              </a:ext>
            </a:extLst>
          </p:cNvPr>
          <p:cNvCxnSpPr>
            <a:cxnSpLocks/>
          </p:cNvCxnSpPr>
          <p:nvPr/>
        </p:nvCxnSpPr>
        <p:spPr>
          <a:xfrm flipH="1">
            <a:off x="8069433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2FBE5-1360-3B65-7159-DD4BB321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0610D6-CD6E-1787-A477-5F14B554CF04}"/>
              </a:ext>
            </a:extLst>
          </p:cNvPr>
          <p:cNvSpPr/>
          <p:nvPr/>
        </p:nvSpPr>
        <p:spPr>
          <a:xfrm>
            <a:off x="2213190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24D27-FFB0-D68A-EE83-0E8F81AB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DFB74F-18FB-17BD-5A28-DF1B53606C89}"/>
              </a:ext>
            </a:extLst>
          </p:cNvPr>
          <p:cNvSpPr/>
          <p:nvPr/>
        </p:nvSpPr>
        <p:spPr>
          <a:xfrm>
            <a:off x="775505" y="4429125"/>
            <a:ext cx="1091394" cy="247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5FC5A-5116-3E4E-8CF3-03DF26CD446D}"/>
              </a:ext>
            </a:extLst>
          </p:cNvPr>
          <p:cNvCxnSpPr>
            <a:cxnSpLocks/>
          </p:cNvCxnSpPr>
          <p:nvPr/>
        </p:nvCxnSpPr>
        <p:spPr>
          <a:xfrm>
            <a:off x="1030145" y="3894375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8B743-4694-299B-9EFB-3693459A81EF}"/>
              </a:ext>
            </a:extLst>
          </p:cNvPr>
          <p:cNvSpPr/>
          <p:nvPr/>
        </p:nvSpPr>
        <p:spPr>
          <a:xfrm>
            <a:off x="10705983" y="2257062"/>
            <a:ext cx="542925" cy="1056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3B880-D036-F305-CFFB-56D0B505CDD6}"/>
              </a:ext>
            </a:extLst>
          </p:cNvPr>
          <p:cNvCxnSpPr>
            <a:cxnSpLocks/>
          </p:cNvCxnSpPr>
          <p:nvPr/>
        </p:nvCxnSpPr>
        <p:spPr>
          <a:xfrm>
            <a:off x="10259995" y="1978906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57D81A-7469-2B2C-96E4-4E04E5299983}"/>
              </a:ext>
            </a:extLst>
          </p:cNvPr>
          <p:cNvSpPr/>
          <p:nvPr/>
        </p:nvSpPr>
        <p:spPr>
          <a:xfrm>
            <a:off x="6125976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82930-5106-F405-86C0-7F5E91D223F9}"/>
              </a:ext>
            </a:extLst>
          </p:cNvPr>
          <p:cNvCxnSpPr>
            <a:cxnSpLocks/>
          </p:cNvCxnSpPr>
          <p:nvPr/>
        </p:nvCxnSpPr>
        <p:spPr>
          <a:xfrm flipH="1">
            <a:off x="6697476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CFD-BC59-B862-9E1E-63CC0E6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B7E0F-1010-7E89-FCFB-7B4E5664A962}"/>
              </a:ext>
            </a:extLst>
          </p:cNvPr>
          <p:cNvSpPr/>
          <p:nvPr/>
        </p:nvSpPr>
        <p:spPr>
          <a:xfrm>
            <a:off x="2104279" y="2254352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– Smart TV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F696D-6F01-2FBC-BE05-58690170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D6CF8-AC7E-68CC-06C7-672FE4905AB2}"/>
              </a:ext>
            </a:extLst>
          </p:cNvPr>
          <p:cNvSpPr/>
          <p:nvPr/>
        </p:nvSpPr>
        <p:spPr>
          <a:xfrm>
            <a:off x="8830879" y="4132161"/>
            <a:ext cx="718233" cy="2421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67B0E-0D0F-747E-8477-51A06AB29512}"/>
              </a:ext>
            </a:extLst>
          </p:cNvPr>
          <p:cNvCxnSpPr>
            <a:cxnSpLocks/>
          </p:cNvCxnSpPr>
          <p:nvPr/>
        </p:nvCxnSpPr>
        <p:spPr>
          <a:xfrm flipH="1">
            <a:off x="9578360" y="3947571"/>
            <a:ext cx="509361" cy="26621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7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9A93-8078-F0B8-BD73-DD5543B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5DC17-BD83-4166-5757-573574D8808F}"/>
              </a:ext>
            </a:extLst>
          </p:cNvPr>
          <p:cNvSpPr/>
          <p:nvPr/>
        </p:nvSpPr>
        <p:spPr>
          <a:xfrm>
            <a:off x="191175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Tablet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9B4CA-4C56-E8DC-70F0-FE5229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686692-2973-E9B8-B330-62765CA46B24}"/>
              </a:ext>
            </a:extLst>
          </p:cNvPr>
          <p:cNvSpPr/>
          <p:nvPr/>
        </p:nvSpPr>
        <p:spPr>
          <a:xfrm>
            <a:off x="2238375" y="264662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502251-2794-7E69-D64E-9296FC5A6938}"/>
              </a:ext>
            </a:extLst>
          </p:cNvPr>
          <p:cNvCxnSpPr>
            <a:cxnSpLocks/>
          </p:cNvCxnSpPr>
          <p:nvPr/>
        </p:nvCxnSpPr>
        <p:spPr>
          <a:xfrm flipH="1">
            <a:off x="2854003" y="2314937"/>
            <a:ext cx="1331219" cy="47522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431EED-EBCB-F176-13FB-5FB77026101B}"/>
              </a:ext>
            </a:extLst>
          </p:cNvPr>
          <p:cNvSpPr/>
          <p:nvPr/>
        </p:nvSpPr>
        <p:spPr>
          <a:xfrm>
            <a:off x="7719709" y="1331088"/>
            <a:ext cx="542925" cy="1982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E5FCB-38D3-23EB-C0A7-E4227796CFD4}"/>
              </a:ext>
            </a:extLst>
          </p:cNvPr>
          <p:cNvCxnSpPr>
            <a:cxnSpLocks/>
          </p:cNvCxnSpPr>
          <p:nvPr/>
        </p:nvCxnSpPr>
        <p:spPr>
          <a:xfrm>
            <a:off x="7351982" y="1052932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E405CB-F462-35B1-E0D4-634C59230F7D}"/>
              </a:ext>
            </a:extLst>
          </p:cNvPr>
          <p:cNvSpPr/>
          <p:nvPr/>
        </p:nvSpPr>
        <p:spPr>
          <a:xfrm>
            <a:off x="10258133" y="5681362"/>
            <a:ext cx="622070" cy="9162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986E6E-1E4E-BC74-B4D3-8E9BB922E1EC}"/>
              </a:ext>
            </a:extLst>
          </p:cNvPr>
          <p:cNvCxnSpPr>
            <a:cxnSpLocks/>
          </p:cNvCxnSpPr>
          <p:nvPr/>
        </p:nvCxnSpPr>
        <p:spPr>
          <a:xfrm>
            <a:off x="10569168" y="5246484"/>
            <a:ext cx="0" cy="43487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131-B842-BA95-89BF-2C802DA2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4E2106-AFA6-518C-A657-B83D618F12C6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F1379-B8E0-C43D-6145-8F21269CCA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76DFB9-E06E-0909-8B8F-010B0BDD80EB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9B02DB-95F2-EF9B-1387-72A3083C0C06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5D148A-B47D-6650-8B43-2644138FEB1A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48E54C-78C4-B43D-F1A7-20F243C11A6C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77225A-C959-BFE8-0B25-B07DFB6C7085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93F45-0556-B3C0-CC58-2EF9A64EA982}"/>
              </a:ext>
            </a:extLst>
          </p:cNvPr>
          <p:cNvSpPr txBox="1"/>
          <p:nvPr/>
        </p:nvSpPr>
        <p:spPr>
          <a:xfrm>
            <a:off x="13511" y="1356360"/>
            <a:ext cx="1056316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Leverage Desktop Usage for Premium Features</a:t>
            </a:r>
            <a:endParaRPr lang="en-AU" sz="16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multi-device streaming</a:t>
            </a:r>
            <a:r>
              <a:rPr lang="en-AU" sz="1600" dirty="0"/>
              <a:t> and </a:t>
            </a:r>
            <a:r>
              <a:rPr lang="en-AU" sz="1600" b="1" dirty="0"/>
              <a:t>premium video quality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feature comparisons</a:t>
            </a:r>
            <a:r>
              <a:rPr lang="en-AU" sz="1600" dirty="0"/>
              <a:t> between free vs. paid plans during desktop sessions.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Trigger upgrade prompts after users hit high view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45433-B351-E4BE-189D-A46431DF7824}"/>
              </a:ext>
            </a:extLst>
          </p:cNvPr>
          <p:cNvSpPr txBox="1"/>
          <p:nvPr/>
        </p:nvSpPr>
        <p:spPr>
          <a:xfrm>
            <a:off x="-6921" y="2722880"/>
            <a:ext cx="10563161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Enhance Smart TV Experience for Family Plans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Encourage paid plans with </a:t>
            </a:r>
            <a:r>
              <a:rPr lang="en-AU" sz="1600" b="1" dirty="0"/>
              <a:t>multi-profile access</a:t>
            </a:r>
            <a:r>
              <a:rPr lang="en-AU" sz="1600" dirty="0"/>
              <a:t>, </a:t>
            </a:r>
            <a:r>
              <a:rPr lang="en-AU" sz="1600" b="1" dirty="0"/>
              <a:t>parental controls</a:t>
            </a:r>
            <a:r>
              <a:rPr lang="en-AU" sz="1600" dirty="0"/>
              <a:t>, and </a:t>
            </a:r>
            <a:r>
              <a:rPr lang="en-AU" sz="1600" b="1" dirty="0"/>
              <a:t>exclusive content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Smart TV benefits during evening/weekend viewing hours.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DA92-BF39-5EE3-AE80-48046FFC33B8}"/>
              </a:ext>
            </a:extLst>
          </p:cNvPr>
          <p:cNvSpPr txBox="1"/>
          <p:nvPr/>
        </p:nvSpPr>
        <p:spPr>
          <a:xfrm>
            <a:off x="-6921" y="0"/>
            <a:ext cx="10563161" cy="128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Convert Mobile Viewers with Targeted Offers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Launch </a:t>
            </a:r>
            <a:r>
              <a:rPr lang="en-AU" sz="1600" b="1" dirty="0"/>
              <a:t>mobile-first upgrade campaigns</a:t>
            </a:r>
            <a:r>
              <a:rPr lang="en-AU" sz="1600" dirty="0"/>
              <a:t> for free users.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Use in-app prompts after binge sessions to suggest Premium.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mobile perks like </a:t>
            </a:r>
            <a:r>
              <a:rPr lang="en-AU" sz="1600" b="1" dirty="0"/>
              <a:t>offline downloads</a:t>
            </a:r>
            <a:r>
              <a:rPr lang="en-AU" sz="1600" dirty="0"/>
              <a:t>, </a:t>
            </a:r>
            <a:r>
              <a:rPr lang="en-AU" sz="1600" b="1" dirty="0"/>
              <a:t>ad-free streaming</a:t>
            </a:r>
            <a:r>
              <a:rPr lang="en-AU" sz="1600" dirty="0"/>
              <a:t>, and </a:t>
            </a:r>
            <a:r>
              <a:rPr lang="en-AU" sz="1600" b="1" dirty="0"/>
              <a:t>early access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A1CAE-3696-4B8B-740D-9BDB88F1AE45}"/>
              </a:ext>
            </a:extLst>
          </p:cNvPr>
          <p:cNvSpPr txBox="1"/>
          <p:nvPr/>
        </p:nvSpPr>
        <p:spPr>
          <a:xfrm>
            <a:off x="13399" y="407924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Boost Tablet Engagement Among Subscribers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long-form or immersive content on tablets (e.g., series, documentaries).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tablet-specific trials</a:t>
            </a:r>
            <a:r>
              <a:rPr lang="en-AU" sz="1600" dirty="0"/>
              <a:t> o rewards for consistent tablet viewers.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Improve UX and app performance if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7D691-41ED-04C9-2A42-6ED020F6BA87}"/>
              </a:ext>
            </a:extLst>
          </p:cNvPr>
          <p:cNvSpPr txBox="1"/>
          <p:nvPr/>
        </p:nvSpPr>
        <p:spPr>
          <a:xfrm>
            <a:off x="23559" y="547116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Use Personalized Messaging Across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Show upgrade prompts like:</a:t>
            </a:r>
            <a:br>
              <a:rPr lang="en-AU" sz="1600" dirty="0"/>
            </a:br>
            <a:r>
              <a:rPr lang="en-AU" sz="1600" i="1" dirty="0"/>
              <a:t>“You’ve watched 5+ movies this week – unlock unlimited access!”</a:t>
            </a:r>
            <a:br>
              <a:rPr lang="en-AU" sz="1600" dirty="0"/>
            </a:br>
            <a:r>
              <a:rPr lang="en-AU" sz="1600" i="1" dirty="0"/>
              <a:t>“Your screen is perfect for Premium HD – Try it now.”</a:t>
            </a:r>
            <a:endParaRPr lang="en-AU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9148C-0288-0A79-3B7A-715D03D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39756"/>
            <a:ext cx="1742599" cy="11794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C14D1-B589-C58E-8C2A-5C81CBA38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431554"/>
            <a:ext cx="1767044" cy="12658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6E41C-80A4-11AC-C73E-938E697E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2840938"/>
            <a:ext cx="1767044" cy="1192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633515-DDE7-3FD1-F155-4FDE57D9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25" y="4212538"/>
            <a:ext cx="1725822" cy="11537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42770A-E3A1-AD07-A479-9712C41E6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5530067"/>
            <a:ext cx="1767044" cy="1284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71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16FB8-38F6-95DD-55EC-78EBAC33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Bonus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5EF0-2394-215F-8D31-7B9D5171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endParaRPr lang="en-GB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6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405483-31AD-8A93-ED8F-11B5A8D8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32" y="856193"/>
            <a:ext cx="5003829" cy="432540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AA5F795C-65CE-0A5A-0783-C97089DB1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597" y="428685"/>
            <a:ext cx="72604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Demand Gap = % Views − % Catalogue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(negative = oversupplied).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though every genre is technically oversupplied,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least-negative gaps represent the best relative demand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“in-demand” genres (lowest negative gap)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Film-Noir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(−1.0 pp) • only 1 % of catalogue, almost equal share of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1.7 % of titles, holds its own in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Fantasy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niche catalogue, steady engagement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(−2.6 pp) • 2.7 % of titles, retains family-loyal audience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Mystery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(−2.7 pp)  • 2.5 % of titles, near-parity viewing share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Action‐able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five genres outperform the rest of the catalogue on a per-title basis—prime targets for incremental licensing or marketing spotlights.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1DE75BF-E32C-3042-2B72-B751295B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Demand Gap</a:t>
            </a:r>
          </a:p>
        </p:txBody>
      </p:sp>
    </p:spTree>
    <p:extLst>
      <p:ext uri="{BB962C8B-B14F-4D97-AF65-F5344CB8AC3E}">
        <p14:creationId xmlns:p14="http://schemas.microsoft.com/office/powerpoint/2010/main" val="42943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6F10-7650-464C-8465-13AB18B8E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 t="10619" b="6964"/>
          <a:stretch>
            <a:fillRect/>
          </a:stretch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07A80-24C6-88DF-747E-415A1E7097F9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base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/>
            </a:pP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Context: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Drama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(41 % of catalogue) and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Comedy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(31 %) record the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largest negative gaps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; heavy oversupply is diluting overall demand. Rebalancing budget from low-yield Drama/Comedy towards the above high-yield niches can lift total watch-minutes without growing the library size.</a:t>
            </a:r>
          </a:p>
        </p:txBody>
      </p:sp>
    </p:spTree>
    <p:extLst>
      <p:ext uri="{BB962C8B-B14F-4D97-AF65-F5344CB8AC3E}">
        <p14:creationId xmlns:p14="http://schemas.microsoft.com/office/powerpoint/2010/main" val="518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3477-BBB9-29C2-368A-B8D6E2A7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Subscription and Gender Mix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14ED5-1FC2-FDEC-A009-FA1F2CC0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2" y="643467"/>
            <a:ext cx="4481403" cy="535093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16BAE1A-E475-44B5-9665-FAD701EF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F496F"/>
                </a:solidFill>
              </a:rPr>
              <a:t>Male : Female ≈ </a:t>
            </a:r>
            <a:r>
              <a:rPr lang="en-AU" sz="1800" b="1" dirty="0">
                <a:solidFill>
                  <a:srgbClr val="0F496F"/>
                </a:solidFill>
              </a:rPr>
              <a:t>2 : 1</a:t>
            </a:r>
            <a:r>
              <a:rPr lang="en-AU" sz="1800" dirty="0">
                <a:solidFill>
                  <a:srgbClr val="0F496F"/>
                </a:solidFill>
              </a:rPr>
              <a:t> in both tiers</a:t>
            </a:r>
          </a:p>
          <a:p>
            <a:r>
              <a:rPr lang="en-AU" sz="1800" b="1" dirty="0">
                <a:solidFill>
                  <a:srgbClr val="0F496F"/>
                </a:solidFill>
              </a:rPr>
              <a:t>Subscriber gaps</a:t>
            </a:r>
            <a:r>
              <a:rPr lang="en-AU" sz="1800" dirty="0">
                <a:solidFill>
                  <a:srgbClr val="0F496F"/>
                </a:solidFill>
              </a:rPr>
              <a:t> sit near zero (catalogue sufficient)</a:t>
            </a:r>
          </a:p>
          <a:p>
            <a:r>
              <a:rPr lang="en-AU" sz="1800" dirty="0">
                <a:solidFill>
                  <a:srgbClr val="0F496F"/>
                </a:solidFill>
              </a:rPr>
              <a:t>Upsell idea: gender-targeted banners &amp; trailers in Free tier</a:t>
            </a:r>
            <a:br>
              <a:rPr lang="en-AU" sz="1800" dirty="0">
                <a:solidFill>
                  <a:srgbClr val="0F496F"/>
                </a:solidFill>
              </a:rPr>
            </a:br>
            <a:br>
              <a:rPr lang="en-AU" sz="1800" dirty="0">
                <a:solidFill>
                  <a:srgbClr val="0F496F"/>
                </a:solidFill>
              </a:rPr>
            </a:br>
            <a:r>
              <a:rPr lang="en-US" sz="1800" b="1" dirty="0">
                <a:solidFill>
                  <a:srgbClr val="0F496F"/>
                </a:solidFill>
              </a:rPr>
              <a:t>Paid subscribers of either gender show almost no positive gaps—so catalogue meets their needs.</a:t>
            </a:r>
            <a:endParaRPr lang="en-AU" sz="1800" b="1" dirty="0">
              <a:solidFill>
                <a:srgbClr val="0F496F"/>
              </a:solidFill>
            </a:endParaRP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3C6D-F110-9DBF-4782-C4D311B9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Key Recommendations </a:t>
            </a:r>
          </a:p>
        </p:txBody>
      </p:sp>
      <p:pic>
        <p:nvPicPr>
          <p:cNvPr id="4" name="Picture 3" descr="A closeup of a key and a keyhole">
            <a:extLst>
              <a:ext uri="{FF2B5EF4-FFF2-40B4-BE49-F238E27FC236}">
                <a16:creationId xmlns:a16="http://schemas.microsoft.com/office/drawing/2014/main" id="{40268219-C6EF-E989-4E3A-C44B8BF3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37" r="3473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4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opcorn and drink in an empty red theater">
            <a:extLst>
              <a:ext uri="{FF2B5EF4-FFF2-40B4-BE49-F238E27FC236}">
                <a16:creationId xmlns:a16="http://schemas.microsoft.com/office/drawing/2014/main" id="{75900B12-89A9-B361-B5D1-F21C4E08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08" r="2343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370D-644D-5043-2625-29C0468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Top 10 Movies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16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5FF35-4500-47EF-08FD-9561D13B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Three Immediate moves</a:t>
            </a:r>
          </a:p>
        </p:txBody>
      </p:sp>
      <p:sp>
        <p:nvSpPr>
          <p:cNvPr id="13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F67C4-5941-C933-76BD-D0CDB9CC4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491"/>
              </p:ext>
            </p:extLst>
          </p:nvPr>
        </p:nvGraphicFramePr>
        <p:xfrm>
          <a:off x="965200" y="907093"/>
          <a:ext cx="10255251" cy="3014595"/>
        </p:xfrm>
        <a:graphic>
          <a:graphicData uri="http://schemas.openxmlformats.org/drawingml/2006/table">
            <a:tbl>
              <a:tblPr/>
              <a:tblGrid>
                <a:gridCol w="3378902">
                  <a:extLst>
                    <a:ext uri="{9D8B030D-6E8A-4147-A177-3AD203B41FA5}">
                      <a16:colId xmlns:a16="http://schemas.microsoft.com/office/drawing/2014/main" val="4026518015"/>
                    </a:ext>
                  </a:extLst>
                </a:gridCol>
                <a:gridCol w="3534416">
                  <a:extLst>
                    <a:ext uri="{9D8B030D-6E8A-4147-A177-3AD203B41FA5}">
                      <a16:colId xmlns:a16="http://schemas.microsoft.com/office/drawing/2014/main" val="2586917860"/>
                    </a:ext>
                  </a:extLst>
                </a:gridCol>
                <a:gridCol w="3341933">
                  <a:extLst>
                    <a:ext uri="{9D8B030D-6E8A-4147-A177-3AD203B41FA5}">
                      <a16:colId xmlns:a16="http://schemas.microsoft.com/office/drawing/2014/main" val="2756980887"/>
                    </a:ext>
                  </a:extLst>
                </a:gridCol>
              </a:tblGrid>
              <a:tr h="315565">
                <a:tc>
                  <a:txBody>
                    <a:bodyPr/>
                    <a:lstStyle/>
                    <a:p>
                      <a:r>
                        <a:rPr lang="en-AU" sz="1300" b="1"/>
                        <a:t>Action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/>
                        <a:t>Rationale / Benefit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 dirty="0"/>
                        <a:t>Effort &amp; Cost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833680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Re-allocate 20 catalogue slots from oversupplied Drama / Comedy into the 5 “least-negative” genres—Film-Noir, Western, Fantasy, Animation, Mystery.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Aligns supply with proven relative demand;projects ≈ +4 % overall watch-minutes without increasing total title count.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Medium – licence swap during next renewal cycle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917701"/>
                  </a:ext>
                </a:extLst>
              </a:tr>
              <a:tr h="718865">
                <a:tc>
                  <a:txBody>
                    <a:bodyPr/>
                    <a:lstStyle/>
                    <a:p>
                      <a:r>
                        <a:rPr lang="en-US" sz="1300" b="1"/>
                        <a:t>Create a “Hidden Gems” row on the home page that surfaces those same five genres.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Turns niche but loyal engagement into visible discovery;expected lift in average session time for both Free and Subscriber users.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/>
                        <a:t>Low – product &amp; artwork update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05443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Use gender-targeted mobile upsell prompts (Action/Thriller trailers for male Free users; Romance/Animation clips for female Free users).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Targets the largest Free cohorts with the genres where demand gap is smallest, maximising conversion potential.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Low – in-app marketing rule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08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63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C81B-3809-E24B-017F-06FEEB7A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98508"/>
            <a:ext cx="8534400" cy="1507067"/>
          </a:xfrm>
        </p:spPr>
        <p:txBody>
          <a:bodyPr/>
          <a:lstStyle/>
          <a:p>
            <a:r>
              <a:rPr lang="en-GB" b="1" dirty="0"/>
              <a:t>Known Blockers and Mitigations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4D7F33-80DF-E86A-4B31-62A6E8631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69528"/>
              </p:ext>
            </p:extLst>
          </p:nvPr>
        </p:nvGraphicFramePr>
        <p:xfrm>
          <a:off x="684212" y="352425"/>
          <a:ext cx="10050462" cy="4841460"/>
        </p:xfrm>
        <a:graphic>
          <a:graphicData uri="http://schemas.openxmlformats.org/drawingml/2006/table">
            <a:tbl>
              <a:tblPr/>
              <a:tblGrid>
                <a:gridCol w="3350154">
                  <a:extLst>
                    <a:ext uri="{9D8B030D-6E8A-4147-A177-3AD203B41FA5}">
                      <a16:colId xmlns:a16="http://schemas.microsoft.com/office/drawing/2014/main" val="1007219458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244069115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144754381"/>
                    </a:ext>
                  </a:extLst>
                </a:gridCol>
              </a:tblGrid>
              <a:tr h="362166"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Blocker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/>
                        <a:t>Impact on current insights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Proposed mitigation / next-data request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55659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Country field is ambiguous (production country, licence territory, or viewer country?)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Territory-level insights risk being misleading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Treat field as production country for now; request separate Viewer-Country in the next extract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04713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No subscription tier or plan-name column (only Free vs Subscriber)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Cannot model ARPU or funnel depth; upsell ideas remain generic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Proceed with binary split; request Tier (Basic / Premium / Ad-supported / Trial) in next drop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545045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Watch-time column is uniform (identical minutes for many users/sessions)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Average-session &amp; device-engagement metrics may be inflated or flat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Flag as data quality issue; need raw session-level watch-time or unique-view duration per user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21452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Ratings table limited to 10 000 entries (subset of 3 883 titles)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Some high-view titles have no rating; skews Top-10 analysis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Request complete ratings dump or clearly mark unrated titles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943673"/>
                  </a:ext>
                </a:extLst>
              </a:tr>
              <a:tr h="672595">
                <a:tc>
                  <a:txBody>
                    <a:bodyPr/>
                    <a:lstStyle/>
                    <a:p>
                      <a:r>
                        <a:rPr lang="en-GB" sz="1200" b="1"/>
                        <a:t>Genre field inconsistencies fixed manually this sprint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Ongoing manual effort if new data arrives with typos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Agree on genre vocabulary (master list) and automated validation on ingestion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449849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Large combined dataset slows Power BI in DirectQuery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Long refresh time in live demo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Indexed SQL views + Import mode; refresh now 9 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9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C5831-AEDD-806F-E25B-FC34418E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9D82FF-0495-48B9-3248-EFDF12190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555642"/>
              </p:ext>
            </p:extLst>
          </p:nvPr>
        </p:nvGraphicFramePr>
        <p:xfrm>
          <a:off x="5296535" y="1925723"/>
          <a:ext cx="1592580" cy="838200"/>
        </p:xfrm>
        <a:graphic>
          <a:graphicData uri="http://schemas.openxmlformats.org/drawingml/2006/table">
            <a:tbl>
              <a:tblPr/>
              <a:tblGrid>
                <a:gridCol w="1592580">
                  <a:extLst>
                    <a:ext uri="{9D8B030D-6E8A-4147-A177-3AD203B41FA5}">
                      <a16:colId xmlns:a16="http://schemas.microsoft.com/office/drawing/2014/main" val="2103696494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GB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80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13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6356D-3B6C-0015-4CA2-10A6B8C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9E80A1-C46E-6390-DEE5-14076D08D20C}"/>
              </a:ext>
            </a:extLst>
          </p:cNvPr>
          <p:cNvSpPr/>
          <p:nvPr/>
        </p:nvSpPr>
        <p:spPr>
          <a:xfrm>
            <a:off x="1675645" y="1304818"/>
            <a:ext cx="8001000" cy="2352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r>
              <a:rPr lang="en-GB" sz="4800" dirty="0"/>
              <a:t>Contact list:</a:t>
            </a:r>
            <a:br>
              <a:rPr lang="en-GB" sz="4800" dirty="0"/>
            </a:br>
            <a:r>
              <a:rPr lang="en-GB" sz="4800" dirty="0"/>
              <a:t>Alexei — Scrum Lead</a:t>
            </a:r>
            <a:br>
              <a:rPr lang="en-GB" sz="4800" dirty="0"/>
            </a:br>
            <a:r>
              <a:rPr lang="en-GB" sz="4800" dirty="0"/>
              <a:t>Laura — Data Steward</a:t>
            </a:r>
            <a:br>
              <a:rPr lang="en-GB" sz="4800" dirty="0"/>
            </a:br>
            <a:r>
              <a:rPr lang="en-GB" sz="4800" dirty="0"/>
              <a:t>Anisha — Power BI Lead</a:t>
            </a:r>
            <a:br>
              <a:rPr lang="en-GB" sz="4800" dirty="0"/>
            </a:br>
            <a:r>
              <a:rPr lang="en-GB" sz="4800" dirty="0"/>
              <a:t>Sreelakshmi — Database Architect</a:t>
            </a:r>
          </a:p>
        </p:txBody>
      </p:sp>
    </p:spTree>
    <p:extLst>
      <p:ext uri="{BB962C8B-B14F-4D97-AF65-F5344CB8AC3E}">
        <p14:creationId xmlns:p14="http://schemas.microsoft.com/office/powerpoint/2010/main" val="166335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31B96-95D7-7959-C67E-08F48109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895475"/>
            <a:ext cx="11896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8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fferent colored tags">
            <a:extLst>
              <a:ext uri="{FF2B5EF4-FFF2-40B4-BE49-F238E27FC236}">
                <a16:creationId xmlns:a16="http://schemas.microsoft.com/office/drawing/2014/main" id="{E17D7235-679C-48E9-4EA0-C4481B8F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8" r="2850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674328-6D10-8372-DAB1-ACCEF681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Most Popular Genres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2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26333-8A74-6356-A515-23A16D5E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97" y="1470582"/>
            <a:ext cx="4502570" cy="359079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AE32550-C888-0BFD-17FE-5581CD87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846903"/>
            <a:ext cx="4502570" cy="28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E189-9E44-AC0C-FA6F-29D734BF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8483-12E4-991B-5C90-FC6E59E1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0743C-132D-D179-861A-7719774897AD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Subscription Status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58876-7C5E-E3F2-5D73-00066A819D7F}"/>
              </a:ext>
            </a:extLst>
          </p:cNvPr>
          <p:cNvSpPr txBox="1"/>
          <p:nvPr/>
        </p:nvSpPr>
        <p:spPr>
          <a:xfrm>
            <a:off x="1698171" y="685798"/>
            <a:ext cx="2502578" cy="4495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rgbClr val="FFFFFF"/>
                </a:solidFill>
              </a:rPr>
              <a:t>Free vs.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15009038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1219</TotalTime>
  <Words>1534</Words>
  <Application>Microsoft Office PowerPoint</Application>
  <PresentationFormat>Widescreen</PresentationFormat>
  <Paragraphs>154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Slice</vt:lpstr>
      <vt:lpstr>StreamFlix Global Viewer Insights</vt:lpstr>
      <vt:lpstr>Project Overview</vt:lpstr>
      <vt:lpstr>Objectives We Answered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Insights</vt:lpstr>
      <vt:lpstr>Demand Gap</vt:lpstr>
      <vt:lpstr>PowerPoint Presentation</vt:lpstr>
      <vt:lpstr>Subscription and Gender Mix</vt:lpstr>
      <vt:lpstr>Key Recommendations </vt:lpstr>
      <vt:lpstr>Three Immediate moves</vt:lpstr>
      <vt:lpstr>Known Blockers and Mitigations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Zemira Arulraj</dc:creator>
  <cp:lastModifiedBy>Alexei Brown</cp:lastModifiedBy>
  <cp:revision>92</cp:revision>
  <dcterms:created xsi:type="dcterms:W3CDTF">2025-06-09T03:15:22Z</dcterms:created>
  <dcterms:modified xsi:type="dcterms:W3CDTF">2025-06-11T00:39:32Z</dcterms:modified>
</cp:coreProperties>
</file>